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80"/>
  </p:normalViewPr>
  <p:slideViewPr>
    <p:cSldViewPr snapToGrid="0" snapToObjects="1">
      <p:cViewPr>
        <p:scale>
          <a:sx n="20" d="100"/>
          <a:sy n="20" d="100"/>
        </p:scale>
        <p:origin x="282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251858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sz="1800" b="0" i="0" u="none" strike="noStrike" cap="none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9415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6045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6" cy="9408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80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9" y="16778673"/>
            <a:ext cx="37450058" cy="7406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8" cy="22106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6045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8" cy="29627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6045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8"/>
            <a:ext cx="19751276" cy="3626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8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3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4" y="1748117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7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4" y="9184340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3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3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8" cy="4094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8" cy="25287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4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2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9" cy="8715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9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6045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450" tIns="214225" rIns="428450" bIns="2142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hdphoto" Target="../media/hdphoto3.wdp"/><Relationship Id="rId20" Type="http://schemas.openxmlformats.org/officeDocument/2006/relationships/image" Target="../media/image10.png"/><Relationship Id="rId21" Type="http://schemas.openxmlformats.org/officeDocument/2006/relationships/image" Target="../media/image11.png"/><Relationship Id="rId22" Type="http://schemas.openxmlformats.org/officeDocument/2006/relationships/image" Target="../media/image12.png"/><Relationship Id="rId23" Type="http://schemas.openxmlformats.org/officeDocument/2006/relationships/image" Target="../media/image13.png"/><Relationship Id="rId10" Type="http://schemas.openxmlformats.org/officeDocument/2006/relationships/image" Target="../media/image5.png"/><Relationship Id="rId11" Type="http://schemas.microsoft.com/office/2007/relationships/hdphoto" Target="../media/hdphoto4.wdp"/><Relationship Id="rId12" Type="http://schemas.openxmlformats.org/officeDocument/2006/relationships/image" Target="../media/image6.jpeg"/><Relationship Id="rId13" Type="http://schemas.microsoft.com/office/2007/relationships/hdphoto" Target="../media/hdphoto5.wdp"/><Relationship Id="rId14" Type="http://schemas.openxmlformats.org/officeDocument/2006/relationships/image" Target="../media/image7.png"/><Relationship Id="rId15" Type="http://schemas.microsoft.com/office/2007/relationships/hdphoto" Target="../media/hdphoto6.wdp"/><Relationship Id="rId16" Type="http://schemas.openxmlformats.org/officeDocument/2006/relationships/image" Target="../media/image8.png"/><Relationship Id="rId17" Type="http://schemas.microsoft.com/office/2007/relationships/hdphoto" Target="../media/hdphoto7.wdp"/><Relationship Id="rId18" Type="http://schemas.openxmlformats.org/officeDocument/2006/relationships/image" Target="../media/image9.jpeg"/><Relationship Id="rId19" Type="http://schemas.microsoft.com/office/2007/relationships/hdphoto" Target="../media/hdphoto8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5" Type="http://schemas.microsoft.com/office/2007/relationships/hdphoto" Target="../media/hdphoto1.wdp"/><Relationship Id="rId6" Type="http://schemas.openxmlformats.org/officeDocument/2006/relationships/image" Target="../media/image3.png"/><Relationship Id="rId7" Type="http://schemas.microsoft.com/office/2007/relationships/hdphoto" Target="../media/hdphoto2.wdp"/><Relationship Id="rId8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5361949"/>
            <a:ext cx="31089400" cy="3574947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92" name="Shape 92"/>
          <p:cNvSpPr txBox="1"/>
          <p:nvPr/>
        </p:nvSpPr>
        <p:spPr>
          <a:xfrm>
            <a:off x="1636399" y="6095925"/>
            <a:ext cx="9784225" cy="625339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Problem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sz="4100" b="1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lvl="0" indent="-571500">
              <a:buFontTx/>
              <a:buChar char="-"/>
            </a:pPr>
            <a:r>
              <a:rPr lang="en-US" sz="4100" dirty="0" smtClean="0">
                <a:solidFill>
                  <a:srgbClr val="336699"/>
                </a:solidFill>
              </a:rPr>
              <a:t>There is a diversity problem in Computer Science due to the fact that programming is not seen as an enjoyable and accessible field.</a:t>
            </a:r>
          </a:p>
          <a:p>
            <a:pPr marL="571500" lvl="0" indent="-571500">
              <a:buFontTx/>
              <a:buChar char="-"/>
            </a:pPr>
            <a:endParaRPr lang="en-US" sz="4100" dirty="0" smtClean="0">
              <a:solidFill>
                <a:srgbClr val="336699"/>
              </a:solidFill>
            </a:endParaRPr>
          </a:p>
          <a:p>
            <a:pPr marL="571500" lvl="0" indent="-571500">
              <a:buFontTx/>
              <a:buChar char="-"/>
            </a:pPr>
            <a:endParaRPr dirty="0"/>
          </a:p>
        </p:txBody>
      </p:sp>
      <p:sp>
        <p:nvSpPr>
          <p:cNvPr id="93" name="Shape 93"/>
          <p:cNvSpPr txBox="1"/>
          <p:nvPr/>
        </p:nvSpPr>
        <p:spPr>
          <a:xfrm>
            <a:off x="1170711" y="41615475"/>
            <a:ext cx="4992178" cy="999935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accent2">
                <a:lumMod val="75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Acknowledgement</a:t>
            </a:r>
            <a:endParaRPr dirty="0"/>
          </a:p>
        </p:txBody>
      </p:sp>
      <p:sp>
        <p:nvSpPr>
          <p:cNvPr id="94" name="Shape 94"/>
          <p:cNvSpPr txBox="1"/>
          <p:nvPr/>
        </p:nvSpPr>
        <p:spPr>
          <a:xfrm>
            <a:off x="15925800" y="446087"/>
            <a:ext cx="4724400" cy="10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endParaRPr/>
          </a:p>
        </p:txBody>
      </p:sp>
      <p:sp>
        <p:nvSpPr>
          <p:cNvPr id="96" name="Shape 96"/>
          <p:cNvSpPr txBox="1"/>
          <p:nvPr/>
        </p:nvSpPr>
        <p:spPr>
          <a:xfrm>
            <a:off x="22491274" y="6095925"/>
            <a:ext cx="8825976" cy="625339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Current </a:t>
            </a: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System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sz="4100" b="1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Tx/>
              <a:buChar char="-"/>
            </a:pPr>
            <a:r>
              <a:rPr lang="en-US" sz="4100" dirty="0" smtClean="0">
                <a:solidFill>
                  <a:srgbClr val="336699"/>
                </a:solidFill>
              </a:rPr>
              <a:t>Done in VR</a:t>
            </a:r>
            <a:endParaRPr lang="en-US" sz="4100" b="1" dirty="0" smtClean="0">
              <a:solidFill>
                <a:srgbClr val="336699"/>
              </a:solidFill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Tx/>
              <a:buChar char="-"/>
            </a:pPr>
            <a:endParaRPr lang="en-US" sz="4100" b="1" dirty="0">
              <a:solidFill>
                <a:srgbClr val="336699"/>
              </a:solidFill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1636399" y="25842976"/>
            <a:ext cx="9784225" cy="7885862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Requirements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sz="4100" b="1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 smtClean="0">
                <a:solidFill>
                  <a:srgbClr val="336699"/>
                </a:solidFill>
              </a:rPr>
              <a:t>User is able to register and log in to the game.</a:t>
            </a:r>
          </a:p>
          <a:p>
            <a:pPr marL="74295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 smtClean="0">
                <a:solidFill>
                  <a:srgbClr val="336699"/>
                </a:solidFill>
              </a:rPr>
              <a:t>User is able to reset password if necessary.</a:t>
            </a:r>
          </a:p>
          <a:p>
            <a:pPr marL="74295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 smtClean="0">
                <a:solidFill>
                  <a:srgbClr val="336699"/>
                </a:solidFill>
              </a:rPr>
              <a:t>Different basic and in-game player metrics are collected for further analysis  </a:t>
            </a:r>
            <a:endParaRPr lang="en-US" sz="4100" dirty="0" smtClean="0">
              <a:solidFill>
                <a:srgbClr val="336699"/>
              </a:solidFill>
            </a:endParaRPr>
          </a:p>
          <a:p>
            <a:pPr marL="74295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 smtClean="0">
                <a:solidFill>
                  <a:srgbClr val="336699"/>
                </a:solidFill>
              </a:rPr>
              <a:t>Users are able to save their progress before quitting the game</a:t>
            </a:r>
            <a:endParaRPr lang="en-US" sz="4100" dirty="0" smtClean="0">
              <a:solidFill>
                <a:srgbClr val="336699"/>
              </a:solidFill>
            </a:endParaRPr>
          </a:p>
          <a:p>
            <a:pPr marL="742950" indent="-742950">
              <a:buClr>
                <a:srgbClr val="336699"/>
              </a:buClr>
              <a:buFont typeface="Arial"/>
              <a:buAutoNum type="arabicPeriod"/>
            </a:pPr>
            <a:endParaRPr lang="en-US" sz="4100" dirty="0" smtClean="0">
              <a:solidFill>
                <a:srgbClr val="336699"/>
              </a:solidFill>
            </a:endParaRPr>
          </a:p>
          <a:p>
            <a:pPr marL="742950" indent="-742950">
              <a:buClr>
                <a:srgbClr val="336699"/>
              </a:buClr>
              <a:buFont typeface="Arial"/>
              <a:buAutoNum type="arabicPeriod"/>
            </a:pPr>
            <a:endParaRPr lang="en-US" sz="4100" dirty="0" smtClean="0">
              <a:solidFill>
                <a:srgbClr val="336699"/>
              </a:solidFill>
            </a:endParaRPr>
          </a:p>
          <a:p>
            <a:pPr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</a:pPr>
            <a:endParaRPr lang="en-US" sz="4100" dirty="0" smtClean="0">
              <a:solidFill>
                <a:srgbClr val="336699"/>
              </a:solidFill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12136293" y="25842975"/>
            <a:ext cx="19180957" cy="7885863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System </a:t>
            </a: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Design and Implementation</a:t>
            </a:r>
            <a:endParaRPr lang="en-US" sz="4100" b="1" dirty="0">
              <a:solidFill>
                <a:srgbClr val="3366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sz="4100" b="1" dirty="0">
              <a:solidFill>
                <a:srgbClr val="336699"/>
              </a:solidFill>
            </a:endParaRPr>
          </a:p>
          <a:p>
            <a:pPr marL="742950" lvl="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 smtClean="0">
                <a:solidFill>
                  <a:srgbClr val="336699"/>
                </a:solidFill>
              </a:rPr>
              <a:t>OS: Windows and Mac </a:t>
            </a:r>
          </a:p>
          <a:p>
            <a:pPr marL="74295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 smtClean="0">
                <a:solidFill>
                  <a:srgbClr val="336699"/>
                </a:solidFill>
              </a:rPr>
              <a:t>Unity Game Engine</a:t>
            </a:r>
          </a:p>
          <a:p>
            <a:pPr marL="742950" lvl="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 smtClean="0">
                <a:solidFill>
                  <a:srgbClr val="336699"/>
                </a:solidFill>
              </a:rPr>
              <a:t>C# and JavaScript for scripts</a:t>
            </a:r>
          </a:p>
          <a:p>
            <a:pPr marL="742950" lvl="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 err="1" smtClean="0">
                <a:solidFill>
                  <a:srgbClr val="336699"/>
                </a:solidFill>
              </a:rPr>
              <a:t>GameSparks</a:t>
            </a:r>
            <a:r>
              <a:rPr lang="en-US" sz="4100" dirty="0" smtClean="0">
                <a:solidFill>
                  <a:srgbClr val="336699"/>
                </a:solidFill>
              </a:rPr>
              <a:t> framework for backend</a:t>
            </a:r>
          </a:p>
          <a:p>
            <a:pPr marL="742950" lvl="0" indent="-742950">
              <a:buClr>
                <a:srgbClr val="336699"/>
              </a:buClr>
              <a:buFont typeface="Arial"/>
              <a:buAutoNum type="arabicPeriod"/>
            </a:pPr>
            <a:r>
              <a:rPr lang="en-US" sz="4100" dirty="0" smtClean="0">
                <a:solidFill>
                  <a:srgbClr val="336699"/>
                </a:solidFill>
              </a:rPr>
              <a:t>Version Control: </a:t>
            </a:r>
            <a:r>
              <a:rPr lang="en-US" sz="4100" dirty="0" err="1" smtClean="0">
                <a:solidFill>
                  <a:srgbClr val="336699"/>
                </a:solidFill>
              </a:rPr>
              <a:t>Github</a:t>
            </a:r>
            <a:endParaRPr lang="en-US" sz="4100" dirty="0" smtClean="0">
              <a:solidFill>
                <a:srgbClr val="336699"/>
              </a:solidFill>
            </a:endParaRPr>
          </a:p>
          <a:p>
            <a:pPr marL="742950" lvl="0" indent="-742950">
              <a:buClr>
                <a:srgbClr val="336699"/>
              </a:buClr>
              <a:buFont typeface="Arial"/>
              <a:buAutoNum type="arabicPeriod"/>
            </a:pPr>
            <a:endParaRPr lang="en-US" sz="4100" dirty="0" smtClean="0">
              <a:solidFill>
                <a:srgbClr val="336699"/>
              </a:solidFill>
            </a:endParaRPr>
          </a:p>
          <a:p>
            <a:pPr marL="742950" lvl="0" indent="-742950">
              <a:buClr>
                <a:srgbClr val="336699"/>
              </a:buClr>
              <a:buFont typeface="Arial"/>
              <a:buAutoNum type="arabicPeriod"/>
            </a:pPr>
            <a:endParaRPr lang="en-US" sz="4100" dirty="0" smtClean="0">
              <a:solidFill>
                <a:srgbClr val="336699"/>
              </a:solidFill>
            </a:endParaRPr>
          </a:p>
          <a:p>
            <a:pPr lvl="0">
              <a:buClr>
                <a:srgbClr val="336699"/>
              </a:buClr>
            </a:pPr>
            <a:endParaRPr lang="en-US" sz="4100" b="1" dirty="0" smtClean="0">
              <a:solidFill>
                <a:srgbClr val="336699"/>
              </a:solidFill>
            </a:endParaRPr>
          </a:p>
          <a:p>
            <a:pPr lvl="0">
              <a:buClr>
                <a:srgbClr val="336699"/>
              </a:buClr>
            </a:pPr>
            <a:endParaRPr lang="en-US" sz="4100" b="1" dirty="0" smtClean="0">
              <a:solidFill>
                <a:srgbClr val="336699"/>
              </a:solidFill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1636399" y="34211460"/>
            <a:ext cx="14822801" cy="617763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Future Work</a:t>
            </a:r>
            <a:endParaRPr lang="en-US" sz="4100" b="1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sz="4100" dirty="0" smtClean="0">
              <a:solidFill>
                <a:srgbClr val="336699"/>
              </a:solidFill>
            </a:endParaRP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 charset="0"/>
              <a:buChar char="•"/>
            </a:pPr>
            <a:r>
              <a:rPr lang="en-US" sz="4100" dirty="0" smtClean="0">
                <a:solidFill>
                  <a:srgbClr val="336699"/>
                </a:solidFill>
              </a:rPr>
              <a:t>Implement a ranking system for users to see how they rank individually and grouped by major 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 charset="0"/>
              <a:buChar char="•"/>
            </a:pPr>
            <a:r>
              <a:rPr lang="en-US" sz="4100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Add a messaging system for users to communicate and share how they approached different problems</a:t>
            </a:r>
            <a:endParaRPr lang="en-US" sz="4100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Tx/>
              <a:buChar char="-"/>
            </a:pPr>
            <a:endParaRPr dirty="0"/>
          </a:p>
        </p:txBody>
      </p:sp>
      <p:sp>
        <p:nvSpPr>
          <p:cNvPr id="102" name="Shape 102"/>
          <p:cNvSpPr txBox="1"/>
          <p:nvPr/>
        </p:nvSpPr>
        <p:spPr>
          <a:xfrm>
            <a:off x="1639381" y="12792155"/>
            <a:ext cx="29680800" cy="1260383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lvl="0" algn="ctr">
              <a:buClr>
                <a:srgbClr val="336699"/>
              </a:buClr>
            </a:pPr>
            <a:r>
              <a:rPr lang="en-US" sz="4100" b="1" dirty="0" smtClean="0">
                <a:solidFill>
                  <a:srgbClr val="336699"/>
                </a:solidFill>
              </a:rPr>
              <a:t>Screenshots</a:t>
            </a:r>
          </a:p>
          <a:p>
            <a:pPr lvl="0" algn="ctr"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  <a:p>
            <a:pPr lvl="0" algn="ctr">
              <a:buClr>
                <a:srgbClr val="336699"/>
              </a:buClr>
            </a:pPr>
            <a:endParaRPr lang="en-US" sz="4100" b="1" dirty="0" smtClean="0">
              <a:solidFill>
                <a:srgbClr val="336699"/>
              </a:solidFill>
            </a:endParaRPr>
          </a:p>
          <a:p>
            <a:pPr lvl="0" algn="ctr"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  <a:p>
            <a:pPr lvl="0" algn="ctr">
              <a:buClr>
                <a:srgbClr val="336699"/>
              </a:buClr>
            </a:pPr>
            <a:endParaRPr lang="en-US" sz="4100" b="1" dirty="0" smtClean="0">
              <a:solidFill>
                <a:srgbClr val="336699"/>
              </a:solidFill>
            </a:endParaRPr>
          </a:p>
          <a:p>
            <a:pPr lvl="0" algn="ctr">
              <a:buClr>
                <a:srgbClr val="336699"/>
              </a:buClr>
            </a:pPr>
            <a:endParaRPr lang="en-US" sz="4100" b="1" dirty="0">
              <a:solidFill>
                <a:srgbClr val="336699"/>
              </a:solidFill>
            </a:endParaRPr>
          </a:p>
          <a:p>
            <a:pPr lvl="0" algn="ctr">
              <a:buClr>
                <a:srgbClr val="336699"/>
              </a:buClr>
            </a:pPr>
            <a:endParaRPr dirty="0"/>
          </a:p>
        </p:txBody>
      </p:sp>
      <p:sp>
        <p:nvSpPr>
          <p:cNvPr id="103" name="Shape 103"/>
          <p:cNvSpPr txBox="1"/>
          <p:nvPr/>
        </p:nvSpPr>
        <p:spPr>
          <a:xfrm>
            <a:off x="17280550" y="34211460"/>
            <a:ext cx="14036750" cy="617764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dirty="0" smtClean="0">
                <a:solidFill>
                  <a:srgbClr val="336699"/>
                </a:solidFill>
              </a:rPr>
              <a:t>Summary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lang="en-US" sz="4100" b="1" dirty="0">
              <a:solidFill>
                <a:srgbClr val="336699"/>
              </a:solidFill>
            </a:endParaRPr>
          </a:p>
          <a:p>
            <a:pPr lvl="1">
              <a:buClr>
                <a:srgbClr val="336699"/>
              </a:buClr>
            </a:pPr>
            <a:r>
              <a:rPr lang="en-US" sz="4100" dirty="0" smtClean="0">
                <a:solidFill>
                  <a:srgbClr val="336699"/>
                </a:solidFill>
              </a:rPr>
              <a:t>With the development of this game we will bridge the gender gap that exists in Computer Science by showing that programming can be enjoyable.</a:t>
            </a:r>
            <a:endParaRPr lang="en-US" sz="4100" dirty="0">
              <a:solidFill>
                <a:srgbClr val="336699"/>
              </a:solidFill>
            </a:endParaRPr>
          </a:p>
        </p:txBody>
      </p:sp>
      <p:sp>
        <p:nvSpPr>
          <p:cNvPr id="106" name="Shape 106"/>
          <p:cNvSpPr txBox="1"/>
          <p:nvPr/>
        </p:nvSpPr>
        <p:spPr>
          <a:xfrm>
            <a:off x="12066423" y="6095925"/>
            <a:ext cx="9779052" cy="625339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100" dirty="0"/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Tx/>
              <a:buChar char="-"/>
            </a:pPr>
            <a:r>
              <a:rPr lang="en-US" sz="4100" dirty="0" smtClean="0">
                <a:solidFill>
                  <a:srgbClr val="336699"/>
                </a:solidFill>
              </a:rPr>
              <a:t>Simple and enjoyable educational game that teaches players the fundamental principles of programming.</a:t>
            </a:r>
            <a:endParaRPr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6559084" y="41615475"/>
            <a:ext cx="25520915" cy="1356600"/>
          </a:xfrm>
          <a:prstGeom prst="rect">
            <a:avLst/>
          </a:prstGeom>
          <a:noFill/>
          <a:ln w="76200" cap="flat" cmpd="sng">
            <a:solidFill>
              <a:schemeClr val="accent2">
                <a:lumMod val="75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 dirty="0">
                <a:solidFill>
                  <a:schemeClr val="accent2">
                    <a:lumMod val="50000"/>
                  </a:schemeClr>
                </a:solidFill>
              </a:rPr>
              <a:t>The material presented in this poster is based upon the work supported by </a:t>
            </a:r>
            <a:r>
              <a:rPr lang="en-US" sz="3000" dirty="0">
                <a:solidFill>
                  <a:schemeClr val="accent2">
                    <a:lumMod val="50000"/>
                  </a:schemeClr>
                </a:solidFill>
              </a:rPr>
              <a:t>Samira Tellez, </a:t>
            </a:r>
            <a:r>
              <a:rPr lang="en-US" sz="3000" dirty="0" err="1">
                <a:solidFill>
                  <a:schemeClr val="accent2">
                    <a:lumMod val="50000"/>
                  </a:schemeClr>
                </a:solidFill>
              </a:rPr>
              <a:t>Arelys</a:t>
            </a:r>
            <a:r>
              <a:rPr lang="en-US" sz="3000" dirty="0">
                <a:solidFill>
                  <a:schemeClr val="accent2">
                    <a:lumMod val="50000"/>
                  </a:schemeClr>
                </a:solidFill>
              </a:rPr>
              <a:t> Alvarez, </a:t>
            </a:r>
            <a:r>
              <a:rPr lang="en-US" sz="3000" dirty="0" err="1">
                <a:solidFill>
                  <a:schemeClr val="accent2">
                    <a:lumMod val="50000"/>
                  </a:schemeClr>
                </a:solidFill>
              </a:rPr>
              <a:t>Mairim</a:t>
            </a:r>
            <a:r>
              <a:rPr lang="en-US" sz="3000" dirty="0">
                <a:solidFill>
                  <a:schemeClr val="accent2">
                    <a:lumMod val="50000"/>
                  </a:schemeClr>
                </a:solidFill>
              </a:rPr>
              <a:t> Barrios and Carlos Martinez. I </a:t>
            </a:r>
            <a:r>
              <a:rPr lang="en-US" sz="3000" dirty="0">
                <a:solidFill>
                  <a:schemeClr val="accent2">
                    <a:lumMod val="50000"/>
                  </a:schemeClr>
                </a:solidFill>
              </a:rPr>
              <a:t>am thankful to the help that I received from my group members</a:t>
            </a:r>
            <a:r>
              <a:rPr lang="en-US" sz="4100" dirty="0">
                <a:solidFill>
                  <a:schemeClr val="accent2">
                    <a:lumMod val="50000"/>
                  </a:schemeClr>
                </a:solidFill>
              </a:rPr>
              <a:t>.</a:t>
            </a:r>
            <a:endParaRPr sz="4100" dirty="0">
              <a:solidFill>
                <a:schemeClr val="accent2">
                  <a:lumMod val="50000"/>
                </a:schemeClr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4100" dirty="0">
              <a:solidFill>
                <a:srgbClr val="336699"/>
              </a:solidFill>
            </a:endParaRPr>
          </a:p>
        </p:txBody>
      </p:sp>
      <p:sp>
        <p:nvSpPr>
          <p:cNvPr id="24" name="Shape 90"/>
          <p:cNvSpPr txBox="1"/>
          <p:nvPr/>
        </p:nvSpPr>
        <p:spPr>
          <a:xfrm>
            <a:off x="6881641" y="2495059"/>
            <a:ext cx="20982990" cy="2749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Font typeface="Arial"/>
              <a:buNone/>
            </a:pPr>
            <a:r>
              <a:rPr lang="en-US" sz="6600" b="1" i="0" u="none" strike="noStrike" cap="none" dirty="0" smtClean="0">
                <a:solidFill>
                  <a:schemeClr val="accent2">
                    <a:lumMod val="50000"/>
                  </a:schemeClr>
                </a:solidFill>
                <a:latin typeface="Times" charset="0"/>
                <a:ea typeface="Times" charset="0"/>
                <a:cs typeface="Times" charset="0"/>
                <a:sym typeface="Arial"/>
              </a:rPr>
              <a:t>AR-VR-VE For Computer Science : A Desktop Game</a:t>
            </a:r>
            <a:endParaRPr sz="6000" dirty="0">
              <a:solidFill>
                <a:schemeClr val="accent2">
                  <a:lumMod val="50000"/>
                </a:schemeClr>
              </a:solidFill>
              <a:latin typeface="Times" charset="0"/>
              <a:ea typeface="Times" charset="0"/>
              <a:cs typeface="Times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Font typeface="Arial"/>
              <a:buNone/>
            </a:pPr>
            <a:r>
              <a:rPr lang="en-US" sz="3500" b="1" i="0" u="none" strike="noStrike" cap="none" dirty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Student: </a:t>
            </a:r>
            <a:r>
              <a:rPr lang="en-US" sz="3500" dirty="0" smtClean="0">
                <a:solidFill>
                  <a:schemeClr val="accent2">
                    <a:lumMod val="50000"/>
                  </a:schemeClr>
                </a:solidFill>
              </a:rPr>
              <a:t>Fidel Hernandez</a:t>
            </a:r>
            <a:r>
              <a:rPr lang="en-US" sz="3500" b="0" i="0" u="none" strike="noStrike" cap="none" dirty="0" smtClean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, Florida </a:t>
            </a:r>
            <a:r>
              <a:rPr lang="en-US" sz="3500" b="0" i="0" u="none" strike="noStrike" cap="none" dirty="0">
                <a:solidFill>
                  <a:schemeClr val="accent2">
                    <a:lumMod val="50000"/>
                  </a:schemeClr>
                </a:solidFill>
                <a:sym typeface="Arial"/>
              </a:rPr>
              <a:t>International University</a:t>
            </a:r>
            <a:endParaRPr dirty="0">
              <a:solidFill>
                <a:schemeClr val="accent2">
                  <a:lumMod val="50000"/>
                </a:schemeClr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Font typeface="Arial"/>
              <a:buNone/>
            </a:pPr>
            <a:r>
              <a:rPr lang="en-US" sz="3500" b="1" i="0" u="none" strike="noStrike" cap="none" dirty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Mentor:</a:t>
            </a:r>
            <a:r>
              <a:rPr lang="en-US" sz="3500" b="1" i="1" u="none" strike="noStrike" cap="none" dirty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0" u="none" strike="noStrike" cap="none" dirty="0" smtClean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Dr. Francisco </a:t>
            </a:r>
            <a:r>
              <a:rPr lang="en-US" sz="3500" b="0" u="none" strike="noStrike" cap="none" dirty="0" smtClean="0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R. Ortega</a:t>
            </a:r>
            <a:r>
              <a:rPr lang="en-US" sz="3500" b="0" i="1" u="none" strike="noStrike" cap="none" dirty="0" smtClean="0">
                <a:solidFill>
                  <a:schemeClr val="accent2">
                    <a:lumMod val="50000"/>
                  </a:schemeClr>
                </a:solidFill>
                <a:sym typeface="Arial"/>
              </a:rPr>
              <a:t>, </a:t>
            </a:r>
            <a:r>
              <a:rPr lang="en-US" sz="3500" b="0" u="none" strike="noStrike" cap="none" dirty="0" smtClean="0">
                <a:solidFill>
                  <a:schemeClr val="accent2">
                    <a:lumMod val="50000"/>
                  </a:schemeClr>
                </a:solidFill>
                <a:sym typeface="Arial"/>
              </a:rPr>
              <a:t>School of Computing and Information Sciences</a:t>
            </a:r>
            <a:endParaRPr dirty="0">
              <a:solidFill>
                <a:schemeClr val="accent2">
                  <a:lumMod val="50000"/>
                </a:schemeClr>
              </a:solidFill>
            </a:endParaRPr>
          </a:p>
          <a:p>
            <a:pPr lvl="0" algn="ctr">
              <a:buClr>
                <a:srgbClr val="3333CC"/>
              </a:buClr>
            </a:pPr>
            <a:r>
              <a:rPr lang="en-US" sz="3500" b="1" dirty="0" smtClean="0">
                <a:solidFill>
                  <a:schemeClr val="accent2">
                    <a:lumMod val="50000"/>
                  </a:schemeClr>
                </a:solidFill>
              </a:rPr>
              <a:t>Professor</a:t>
            </a:r>
            <a:r>
              <a:rPr lang="en-US" sz="3500" b="1" dirty="0">
                <a:solidFill>
                  <a:schemeClr val="accent2">
                    <a:lumMod val="50000"/>
                  </a:schemeClr>
                </a:solidFill>
              </a:rPr>
              <a:t>:</a:t>
            </a:r>
            <a:r>
              <a:rPr lang="en-US" sz="3500" b="1" i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3500" b="1" dirty="0">
                <a:solidFill>
                  <a:schemeClr val="accent2">
                    <a:lumMod val="50000"/>
                  </a:schemeClr>
                </a:solidFill>
              </a:rPr>
              <a:t>Dr. </a:t>
            </a:r>
            <a:r>
              <a:rPr lang="en-US" sz="3500" dirty="0" smtClean="0">
                <a:solidFill>
                  <a:schemeClr val="accent2">
                    <a:lumMod val="50000"/>
                  </a:schemeClr>
                </a:solidFill>
              </a:rPr>
              <a:t>Francisco R. </a:t>
            </a:r>
            <a:r>
              <a:rPr lang="en-US" sz="3500" dirty="0">
                <a:solidFill>
                  <a:schemeClr val="accent2">
                    <a:lumMod val="50000"/>
                  </a:schemeClr>
                </a:solidFill>
              </a:rPr>
              <a:t>Ortega &amp;</a:t>
            </a:r>
            <a:r>
              <a:rPr lang="en-US" sz="3500" i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3500" dirty="0" err="1">
                <a:solidFill>
                  <a:schemeClr val="accent2">
                    <a:lumMod val="50000"/>
                  </a:schemeClr>
                </a:solidFill>
              </a:rPr>
              <a:t>Masoud</a:t>
            </a:r>
            <a:r>
              <a:rPr lang="en-US" sz="35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3500" dirty="0" err="1">
                <a:solidFill>
                  <a:schemeClr val="accent2">
                    <a:lumMod val="50000"/>
                  </a:schemeClr>
                </a:solidFill>
              </a:rPr>
              <a:t>Sadjadi</a:t>
            </a:r>
            <a:r>
              <a:rPr lang="en-US" sz="3500" dirty="0">
                <a:solidFill>
                  <a:schemeClr val="accent2">
                    <a:lumMod val="50000"/>
                  </a:schemeClr>
                </a:solidFill>
              </a:rPr>
              <a:t>, Florida International University</a:t>
            </a:r>
            <a:endParaRPr lang="en-US" sz="36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5960533" y="42672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b="14067"/>
          <a:stretch/>
        </p:blipFill>
        <p:spPr>
          <a:xfrm>
            <a:off x="25896741" y="28169422"/>
            <a:ext cx="5276163" cy="263828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606289" y="30813252"/>
            <a:ext cx="7476199" cy="27175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3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316001" y="28437643"/>
            <a:ext cx="2222905" cy="238898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288000" y="30997536"/>
            <a:ext cx="2180981" cy="236999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72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744344" y="30431377"/>
            <a:ext cx="2717599" cy="271759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764275" y="-40487"/>
            <a:ext cx="8724900" cy="1905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6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58" y="1147245"/>
            <a:ext cx="6429683" cy="3236811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1827838" y="1508172"/>
            <a:ext cx="10597773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7200" b="1" cap="none" spc="0" dirty="0" smtClean="0">
                <a:ln/>
                <a:solidFill>
                  <a:schemeClr val="accent2">
                    <a:lumMod val="50000"/>
                  </a:schemeClr>
                </a:solidFill>
                <a:effectLst/>
                <a:latin typeface="Times" charset="0"/>
                <a:ea typeface="Times" charset="0"/>
                <a:cs typeface="Times" charset="0"/>
              </a:rPr>
              <a:t>VIP IDS3917 2018</a:t>
            </a:r>
            <a:r>
              <a:rPr lang="en-US" sz="7200" b="1" cap="none" spc="0" smtClean="0">
                <a:ln/>
                <a:solidFill>
                  <a:schemeClr val="accent2">
                    <a:lumMod val="50000"/>
                  </a:schemeClr>
                </a:solidFill>
                <a:effectLst/>
                <a:latin typeface="Times" charset="0"/>
                <a:ea typeface="Times" charset="0"/>
                <a:cs typeface="Times" charset="0"/>
              </a:rPr>
              <a:t>, Spring</a:t>
            </a:r>
            <a:endParaRPr lang="en-US" sz="7200" b="1" cap="none" spc="0" dirty="0">
              <a:ln/>
              <a:solidFill>
                <a:schemeClr val="accent2">
                  <a:lumMod val="50000"/>
                </a:schemeClr>
              </a:solidFill>
              <a:effectLst/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5476" y="891527"/>
            <a:ext cx="2925933" cy="39878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02"/>
          <a:stretch/>
        </p:blipFill>
        <p:spPr>
          <a:xfrm>
            <a:off x="19415554" y="13165007"/>
            <a:ext cx="10419491" cy="567959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2" t="12440" r="2627" b="2369"/>
          <a:stretch/>
        </p:blipFill>
        <p:spPr>
          <a:xfrm>
            <a:off x="3248033" y="13236634"/>
            <a:ext cx="9988202" cy="560796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37"/>
          <a:stretch/>
        </p:blipFill>
        <p:spPr>
          <a:xfrm>
            <a:off x="5498599" y="19130206"/>
            <a:ext cx="10427201" cy="5980176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  <p:sp>
        <p:nvSpPr>
          <p:cNvPr id="30" name="Frame 29"/>
          <p:cNvSpPr/>
          <p:nvPr/>
        </p:nvSpPr>
        <p:spPr>
          <a:xfrm>
            <a:off x="20566833" y="14861769"/>
            <a:ext cx="901700" cy="237667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Frame 49"/>
          <p:cNvSpPr/>
          <p:nvPr/>
        </p:nvSpPr>
        <p:spPr>
          <a:xfrm>
            <a:off x="22687733" y="14469437"/>
            <a:ext cx="4597400" cy="40640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ame 50"/>
          <p:cNvSpPr/>
          <p:nvPr/>
        </p:nvSpPr>
        <p:spPr>
          <a:xfrm>
            <a:off x="22687733" y="15594407"/>
            <a:ext cx="6959600" cy="1115453"/>
          </a:xfrm>
          <a:prstGeom prst="frame">
            <a:avLst>
              <a:gd name="adj1" fmla="val 339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Frame 51"/>
          <p:cNvSpPr/>
          <p:nvPr/>
        </p:nvSpPr>
        <p:spPr>
          <a:xfrm>
            <a:off x="6714921" y="20048147"/>
            <a:ext cx="901700" cy="237667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ame 52"/>
          <p:cNvSpPr/>
          <p:nvPr/>
        </p:nvSpPr>
        <p:spPr>
          <a:xfrm>
            <a:off x="8808670" y="19646992"/>
            <a:ext cx="4580101" cy="40640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Frame 53"/>
          <p:cNvSpPr/>
          <p:nvPr/>
        </p:nvSpPr>
        <p:spPr>
          <a:xfrm>
            <a:off x="8964694" y="23128627"/>
            <a:ext cx="4068477" cy="1638950"/>
          </a:xfrm>
          <a:prstGeom prst="frame">
            <a:avLst>
              <a:gd name="adj1" fmla="val 197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41"/>
          <a:stretch/>
        </p:blipFill>
        <p:spPr>
          <a:xfrm>
            <a:off x="16839438" y="19090146"/>
            <a:ext cx="10404922" cy="5980176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</p:spPr>
      </p:pic>
      <p:sp>
        <p:nvSpPr>
          <p:cNvPr id="59" name="Frame 58"/>
          <p:cNvSpPr/>
          <p:nvPr/>
        </p:nvSpPr>
        <p:spPr>
          <a:xfrm>
            <a:off x="20348843" y="23210689"/>
            <a:ext cx="3637314" cy="428957"/>
          </a:xfrm>
          <a:prstGeom prst="frame">
            <a:avLst>
              <a:gd name="adj1" fmla="val 339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616</TotalTime>
  <Words>267</Words>
  <Application>Microsoft Macintosh PowerPoint</Application>
  <PresentationFormat>Custom</PresentationFormat>
  <Paragraphs>46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Times</vt:lpstr>
      <vt:lpstr>Arial</vt:lpstr>
      <vt:lpstr>Diseño predeterminado</vt:lpstr>
      <vt:lpstr>PowerPoint Presentation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Fidel Hernandez</cp:lastModifiedBy>
  <cp:revision>46</cp:revision>
  <cp:lastPrinted>2018-03-19T22:27:19Z</cp:lastPrinted>
  <dcterms:modified xsi:type="dcterms:W3CDTF">2018-04-16T20:49:23Z</dcterms:modified>
</cp:coreProperties>
</file>